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grandir" panose="020B0604020202020204" charset="0"/>
      <p:regular r:id="rId11"/>
    </p:embeddedFont>
    <p:embeddedFont>
      <p:font typeface="Agrandir Bold" panose="020B0604020202020204" charset="0"/>
      <p:regular r:id="rId12"/>
    </p:embeddedFont>
    <p:embeddedFont>
      <p:font typeface="Agrandir Medium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Medium" panose="000006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4" d="100"/>
          <a:sy n="34" d="100"/>
        </p:scale>
        <p:origin x="1260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26" Type="http://schemas.openxmlformats.org/officeDocument/2006/relationships/image" Target="../media/image21.svg"/><Relationship Id="rId3" Type="http://schemas.openxmlformats.org/officeDocument/2006/relationships/image" Target="../media/image45.png"/><Relationship Id="rId21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19.sv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10" Type="http://schemas.openxmlformats.org/officeDocument/2006/relationships/image" Target="../media/image48.svg"/><Relationship Id="rId19" Type="http://schemas.openxmlformats.org/officeDocument/2006/relationships/image" Target="../media/image14.png"/><Relationship Id="rId4" Type="http://schemas.openxmlformats.org/officeDocument/2006/relationships/image" Target="../media/image46.svg"/><Relationship Id="rId9" Type="http://schemas.openxmlformats.org/officeDocument/2006/relationships/image" Target="../media/image47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234198" y="-1294275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1" y="0"/>
                </a:lnTo>
                <a:lnTo>
                  <a:pt x="2832551" y="2588550"/>
                </a:lnTo>
                <a:lnTo>
                  <a:pt x="0" y="258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543507" y="-689971"/>
            <a:ext cx="2803900" cy="2414053"/>
          </a:xfrm>
          <a:custGeom>
            <a:avLst/>
            <a:gdLst/>
            <a:ahLst/>
            <a:cxnLst/>
            <a:rect l="l" t="t" r="r" b="b"/>
            <a:pathLst>
              <a:path w="2803900" h="2414053">
                <a:moveTo>
                  <a:pt x="0" y="0"/>
                </a:moveTo>
                <a:lnTo>
                  <a:pt x="2803900" y="0"/>
                </a:lnTo>
                <a:lnTo>
                  <a:pt x="2803900" y="2414053"/>
                </a:lnTo>
                <a:lnTo>
                  <a:pt x="0" y="241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7259300" y="5033991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030548" y="-1293994"/>
            <a:ext cx="2465343" cy="2588269"/>
          </a:xfrm>
          <a:custGeom>
            <a:avLst/>
            <a:gdLst/>
            <a:ahLst/>
            <a:cxnLst/>
            <a:rect l="l" t="t" r="r" b="b"/>
            <a:pathLst>
              <a:path w="2465343" h="2588269">
                <a:moveTo>
                  <a:pt x="0" y="0"/>
                </a:moveTo>
                <a:lnTo>
                  <a:pt x="2465343" y="0"/>
                </a:lnTo>
                <a:lnTo>
                  <a:pt x="2465343" y="2588269"/>
                </a:lnTo>
                <a:lnTo>
                  <a:pt x="0" y="2588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592203" y="8606204"/>
            <a:ext cx="2417143" cy="2315806"/>
          </a:xfrm>
          <a:custGeom>
            <a:avLst/>
            <a:gdLst/>
            <a:ahLst/>
            <a:cxnLst/>
            <a:rect l="l" t="t" r="r" b="b"/>
            <a:pathLst>
              <a:path w="2417143" h="2315806">
                <a:moveTo>
                  <a:pt x="0" y="0"/>
                </a:moveTo>
                <a:lnTo>
                  <a:pt x="2417143" y="0"/>
                </a:lnTo>
                <a:lnTo>
                  <a:pt x="2417143" y="2315806"/>
                </a:lnTo>
                <a:lnTo>
                  <a:pt x="0" y="2315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2036878" y="3225785"/>
            <a:ext cx="3065578" cy="2711086"/>
          </a:xfrm>
          <a:custGeom>
            <a:avLst/>
            <a:gdLst/>
            <a:ahLst/>
            <a:cxnLst/>
            <a:rect l="l" t="t" r="r" b="b"/>
            <a:pathLst>
              <a:path w="3065578" h="2711086">
                <a:moveTo>
                  <a:pt x="0" y="0"/>
                </a:moveTo>
                <a:lnTo>
                  <a:pt x="3065578" y="0"/>
                </a:lnTo>
                <a:lnTo>
                  <a:pt x="3065578" y="2711085"/>
                </a:lnTo>
                <a:lnTo>
                  <a:pt x="0" y="2711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916995" y="7638350"/>
            <a:ext cx="2882762" cy="3283660"/>
          </a:xfrm>
          <a:custGeom>
            <a:avLst/>
            <a:gdLst/>
            <a:ahLst/>
            <a:cxnLst/>
            <a:rect l="l" t="t" r="r" b="b"/>
            <a:pathLst>
              <a:path w="2882762" h="3283660">
                <a:moveTo>
                  <a:pt x="0" y="0"/>
                </a:moveTo>
                <a:lnTo>
                  <a:pt x="2882761" y="0"/>
                </a:lnTo>
                <a:lnTo>
                  <a:pt x="2882761" y="3283660"/>
                </a:lnTo>
                <a:lnTo>
                  <a:pt x="0" y="32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858779" y="8450325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916995" y="-689971"/>
            <a:ext cx="2379176" cy="3224668"/>
          </a:xfrm>
          <a:custGeom>
            <a:avLst/>
            <a:gdLst/>
            <a:ahLst/>
            <a:cxnLst/>
            <a:rect l="l" t="t" r="r" b="b"/>
            <a:pathLst>
              <a:path w="2379176" h="3224668">
                <a:moveTo>
                  <a:pt x="0" y="0"/>
                </a:moveTo>
                <a:lnTo>
                  <a:pt x="2379175" y="0"/>
                </a:lnTo>
                <a:lnTo>
                  <a:pt x="2379175" y="3224668"/>
                </a:lnTo>
                <a:lnTo>
                  <a:pt x="0" y="32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3892554" y="9046259"/>
            <a:ext cx="2647404" cy="2079468"/>
          </a:xfrm>
          <a:custGeom>
            <a:avLst/>
            <a:gdLst/>
            <a:ahLst/>
            <a:cxnLst/>
            <a:rect l="l" t="t" r="r" b="b"/>
            <a:pathLst>
              <a:path w="2647404" h="2079468">
                <a:moveTo>
                  <a:pt x="0" y="0"/>
                </a:moveTo>
                <a:lnTo>
                  <a:pt x="2647404" y="0"/>
                </a:lnTo>
                <a:lnTo>
                  <a:pt x="2647404" y="2079468"/>
                </a:lnTo>
                <a:lnTo>
                  <a:pt x="0" y="2079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7579615" y="2049544"/>
            <a:ext cx="1442398" cy="2352482"/>
          </a:xfrm>
          <a:custGeom>
            <a:avLst/>
            <a:gdLst/>
            <a:ahLst/>
            <a:cxnLst/>
            <a:rect l="l" t="t" r="r" b="b"/>
            <a:pathLst>
              <a:path w="1442398" h="2352482">
                <a:moveTo>
                  <a:pt x="0" y="0"/>
                </a:moveTo>
                <a:lnTo>
                  <a:pt x="1442398" y="0"/>
                </a:lnTo>
                <a:lnTo>
                  <a:pt x="1442398" y="2352482"/>
                </a:lnTo>
                <a:lnTo>
                  <a:pt x="0" y="2352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2032490">
            <a:off x="5423388" y="-1980819"/>
            <a:ext cx="4703437" cy="4114800"/>
          </a:xfrm>
          <a:custGeom>
            <a:avLst/>
            <a:gdLst/>
            <a:ahLst/>
            <a:cxnLst/>
            <a:rect l="l" t="t" r="r" b="b"/>
            <a:pathLst>
              <a:path w="4703437" h="4114800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8501928" y="8884186"/>
            <a:ext cx="4302387" cy="4075647"/>
          </a:xfrm>
          <a:custGeom>
            <a:avLst/>
            <a:gdLst/>
            <a:ahLst/>
            <a:cxnLst/>
            <a:rect l="l" t="t" r="r" b="b"/>
            <a:pathLst>
              <a:path w="4302387" h="4075647">
                <a:moveTo>
                  <a:pt x="0" y="0"/>
                </a:moveTo>
                <a:lnTo>
                  <a:pt x="4302387" y="0"/>
                </a:lnTo>
                <a:lnTo>
                  <a:pt x="4302387" y="4075647"/>
                </a:lnTo>
                <a:lnTo>
                  <a:pt x="0" y="4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2708982" y="3374022"/>
            <a:ext cx="12870036" cy="296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6"/>
              </a:lnSpc>
            </a:pPr>
            <a:r>
              <a:rPr lang="en-US" sz="9800" spc="-343">
                <a:solidFill>
                  <a:srgbClr val="FFFFFF"/>
                </a:solidFill>
                <a:latin typeface="Agrandir Bold"/>
              </a:rPr>
              <a:t>Asset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>
                <a:solidFill>
                  <a:srgbClr val="FFFFFF"/>
                </a:solidFill>
                <a:latin typeface="Agrandir Bold"/>
              </a:rPr>
              <a:t> Management: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519322" y="2628842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09700" y="2205477"/>
            <a:ext cx="9290033" cy="22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36"/>
              </a:lnSpc>
            </a:pPr>
            <a:r>
              <a:rPr lang="en-US" sz="7200" spc="-252">
                <a:solidFill>
                  <a:srgbClr val="FFFFFF"/>
                </a:solidFill>
                <a:latin typeface="Agrandir Medium"/>
              </a:rPr>
              <a:t>Introduction to Asset Management</a:t>
            </a:r>
          </a:p>
        </p:txBody>
      </p:sp>
      <p:sp>
        <p:nvSpPr>
          <p:cNvPr id="5" name="Freeform 5"/>
          <p:cNvSpPr/>
          <p:nvPr/>
        </p:nvSpPr>
        <p:spPr>
          <a:xfrm>
            <a:off x="11225626" y="0"/>
            <a:ext cx="7062374" cy="10287000"/>
          </a:xfrm>
          <a:custGeom>
            <a:avLst/>
            <a:gdLst/>
            <a:ahLst/>
            <a:cxnLst/>
            <a:rect l="l" t="t" r="r" b="b"/>
            <a:pathLst>
              <a:path w="7062374" h="10287000">
                <a:moveTo>
                  <a:pt x="0" y="0"/>
                </a:moveTo>
                <a:lnTo>
                  <a:pt x="7062374" y="0"/>
                </a:lnTo>
                <a:lnTo>
                  <a:pt x="70623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687" r="-577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4788111"/>
            <a:ext cx="9015148" cy="275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36" lvl="1" indent="-345518">
              <a:lnSpc>
                <a:spcPts val="3616"/>
              </a:lnSpc>
              <a:buFont typeface="Arial"/>
              <a:buChar char="•"/>
            </a:pPr>
            <a:r>
              <a:rPr lang="en-US" sz="3200" spc="-112">
                <a:solidFill>
                  <a:srgbClr val="FFFFFF"/>
                </a:solidFill>
                <a:latin typeface="Montserrat Medium"/>
              </a:rPr>
              <a:t>E-Asset Management System is a powerful solution designed to revolutionize asset management and tracking .</a:t>
            </a:r>
          </a:p>
          <a:p>
            <a:pPr marL="691036" lvl="1" indent="-345518">
              <a:lnSpc>
                <a:spcPts val="3616"/>
              </a:lnSpc>
              <a:buFont typeface="Arial"/>
              <a:buChar char="•"/>
            </a:pPr>
            <a:r>
              <a:rPr lang="en-US" sz="3200" spc="-112">
                <a:solidFill>
                  <a:srgbClr val="FFFFFF"/>
                </a:solidFill>
                <a:latin typeface="Montserrat Medium"/>
              </a:rPr>
              <a:t>Efficiently managing a range of assets. </a:t>
            </a:r>
          </a:p>
          <a:p>
            <a:pPr marL="691036" lvl="1" indent="-345518">
              <a:lnSpc>
                <a:spcPts val="3616"/>
              </a:lnSpc>
              <a:buFont typeface="Arial"/>
              <a:buChar char="•"/>
            </a:pPr>
            <a:r>
              <a:rPr lang="en-US" sz="3200" spc="-112">
                <a:solidFill>
                  <a:srgbClr val="FFFFFF"/>
                </a:solidFill>
                <a:latin typeface="Montserrat Medium"/>
              </a:rPr>
              <a:t>Help Borrowers for their undisrupted flow of work.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800774" y="1643900"/>
            <a:ext cx="11191900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60AA82"/>
                </a:solidFill>
                <a:latin typeface="Agrandir"/>
              </a:rPr>
              <a:t>Problem Statement</a:t>
            </a:r>
          </a:p>
        </p:txBody>
      </p:sp>
      <p:sp>
        <p:nvSpPr>
          <p:cNvPr id="4" name="AutoShape 4"/>
          <p:cNvSpPr/>
          <p:nvPr/>
        </p:nvSpPr>
        <p:spPr>
          <a:xfrm>
            <a:off x="-886757" y="3684938"/>
            <a:ext cx="20061513" cy="0"/>
          </a:xfrm>
          <a:prstGeom prst="line">
            <a:avLst/>
          </a:prstGeom>
          <a:ln w="28575" cap="flat">
            <a:solidFill>
              <a:srgbClr val="60AA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5288476" y="3448197"/>
            <a:ext cx="502056" cy="502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5820" y="3448197"/>
            <a:ext cx="502056" cy="50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6724" y="3448197"/>
            <a:ext cx="502056" cy="5020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08755" y="3433910"/>
            <a:ext cx="502056" cy="5020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313073" y="-1659845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-1791584" y="7790604"/>
            <a:ext cx="3427404" cy="3031072"/>
          </a:xfrm>
          <a:custGeom>
            <a:avLst/>
            <a:gdLst/>
            <a:ahLst/>
            <a:cxnLst/>
            <a:rect l="l" t="t" r="r" b="b"/>
            <a:pathLst>
              <a:path w="3427404" h="3031072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6858779" y="7790604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5"/>
                </a:lnTo>
                <a:lnTo>
                  <a:pt x="0" y="357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-749865" y="-587294"/>
            <a:ext cx="2636713" cy="3573727"/>
          </a:xfrm>
          <a:custGeom>
            <a:avLst/>
            <a:gdLst/>
            <a:ahLst/>
            <a:cxnLst/>
            <a:rect l="l" t="t" r="r" b="b"/>
            <a:pathLst>
              <a:path w="2636713" h="3573727">
                <a:moveTo>
                  <a:pt x="0" y="0"/>
                </a:moveTo>
                <a:lnTo>
                  <a:pt x="2636713" y="0"/>
                </a:lnTo>
                <a:lnTo>
                  <a:pt x="2636713" y="3573727"/>
                </a:lnTo>
                <a:lnTo>
                  <a:pt x="0" y="3573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16425218" y="606167"/>
            <a:ext cx="3030355" cy="2380266"/>
          </a:xfrm>
          <a:custGeom>
            <a:avLst/>
            <a:gdLst/>
            <a:ahLst/>
            <a:cxnLst/>
            <a:rect l="l" t="t" r="r" b="b"/>
            <a:pathLst>
              <a:path w="3030355" h="2380266">
                <a:moveTo>
                  <a:pt x="0" y="0"/>
                </a:moveTo>
                <a:lnTo>
                  <a:pt x="3030355" y="0"/>
                </a:lnTo>
                <a:lnTo>
                  <a:pt x="3030355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028700" y="5162550"/>
            <a:ext cx="16230600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3923" b="1" spc="-137" dirty="0">
                <a:solidFill>
                  <a:srgbClr val="60AA82"/>
                </a:solidFill>
                <a:latin typeface="Montserrat Medium"/>
              </a:rPr>
              <a:t>A web-based E-Asset Management System to streamline tracking, enhance accountability, and optimize asset management processes.</a:t>
            </a:r>
          </a:p>
          <a:p>
            <a:pPr>
              <a:lnSpc>
                <a:spcPts val="4433"/>
              </a:lnSpc>
              <a:spcBef>
                <a:spcPct val="0"/>
              </a:spcBef>
            </a:pPr>
            <a:endParaRPr lang="en-US" sz="3923" spc="-137" dirty="0">
              <a:solidFill>
                <a:srgbClr val="60AA82"/>
              </a:solidFill>
              <a:latin typeface="Montserrat Medium"/>
            </a:endParaRPr>
          </a:p>
          <a:p>
            <a:pPr>
              <a:lnSpc>
                <a:spcPts val="4433"/>
              </a:lnSpc>
              <a:spcBef>
                <a:spcPct val="0"/>
              </a:spcBef>
            </a:pPr>
            <a:r>
              <a:rPr lang="en-US" sz="3923" spc="-137" dirty="0">
                <a:solidFill>
                  <a:srgbClr val="60AA82"/>
                </a:solidFill>
                <a:latin typeface="Montserrat Medium"/>
              </a:rPr>
              <a:t>Current asset management practices are inefficient and error-prone, leading to suboptimal resource utilization and increased operational costs.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276850" y="876300"/>
            <a:ext cx="7734300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7200" spc="-252">
                <a:solidFill>
                  <a:srgbClr val="FFFFFF"/>
                </a:solidFill>
                <a:latin typeface="Agrandir"/>
              </a:rPr>
              <a:t>Work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3194" y="2469145"/>
            <a:ext cx="16836106" cy="675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0524" lvl="1" indent="-420262">
              <a:lnSpc>
                <a:spcPts val="5255"/>
              </a:lnSpc>
              <a:buFont typeface="Arial"/>
              <a:buChar char="•"/>
            </a:pPr>
            <a:r>
              <a:rPr lang="en-US" sz="3893" spc="233" dirty="0">
                <a:solidFill>
                  <a:srgbClr val="FFFFFF"/>
                </a:solidFill>
                <a:latin typeface="Montserrat"/>
              </a:rPr>
              <a:t>Firstly, User Login/Registration Page will appear </a:t>
            </a:r>
          </a:p>
          <a:p>
            <a:pPr marL="840524" lvl="1" indent="-420262">
              <a:lnSpc>
                <a:spcPts val="5255"/>
              </a:lnSpc>
              <a:buFont typeface="Arial"/>
              <a:buChar char="•"/>
            </a:pPr>
            <a:r>
              <a:rPr lang="en-US" sz="3893" spc="233" dirty="0">
                <a:solidFill>
                  <a:srgbClr val="FFFFFF"/>
                </a:solidFill>
                <a:latin typeface="Montserrat"/>
              </a:rPr>
              <a:t>There are two types of Users:</a:t>
            </a:r>
          </a:p>
          <a:p>
            <a:pPr>
              <a:lnSpc>
                <a:spcPts val="5255"/>
              </a:lnSpc>
            </a:pPr>
            <a:r>
              <a:rPr lang="en-US" sz="3893" spc="233" dirty="0">
                <a:solidFill>
                  <a:srgbClr val="FFFFFF"/>
                </a:solidFill>
                <a:latin typeface="Montserrat"/>
              </a:rPr>
              <a:t>           Admin (Only one)</a:t>
            </a:r>
          </a:p>
          <a:p>
            <a:pPr>
              <a:lnSpc>
                <a:spcPts val="5255"/>
              </a:lnSpc>
            </a:pPr>
            <a:r>
              <a:rPr lang="en-US" sz="3893" spc="233" dirty="0">
                <a:solidFill>
                  <a:srgbClr val="FFFFFF"/>
                </a:solidFill>
                <a:latin typeface="Montserrat"/>
              </a:rPr>
              <a:t>           Borrower</a:t>
            </a:r>
          </a:p>
          <a:p>
            <a:pPr marL="840524" lvl="1" indent="-420262">
              <a:lnSpc>
                <a:spcPts val="5255"/>
              </a:lnSpc>
              <a:buFont typeface="Arial"/>
              <a:buChar char="•"/>
            </a:pPr>
            <a:r>
              <a:rPr lang="en-US" sz="3893" spc="233" dirty="0">
                <a:solidFill>
                  <a:srgbClr val="FFFFFF"/>
                </a:solidFill>
                <a:latin typeface="Montserrat"/>
              </a:rPr>
              <a:t>Login by entering the Credentials </a:t>
            </a:r>
          </a:p>
          <a:p>
            <a:pPr marL="840524" lvl="1" indent="-420262">
              <a:lnSpc>
                <a:spcPts val="5255"/>
              </a:lnSpc>
              <a:buFont typeface="Arial"/>
              <a:buChar char="•"/>
            </a:pPr>
            <a:r>
              <a:rPr lang="en-US" sz="3893" spc="233" dirty="0">
                <a:solidFill>
                  <a:srgbClr val="FFFFFF"/>
                </a:solidFill>
                <a:latin typeface="Montserrat"/>
              </a:rPr>
              <a:t>Admin is already Registered and If Borrower doesn't exist then Register first</a:t>
            </a:r>
          </a:p>
          <a:p>
            <a:pPr marL="840524" lvl="1" indent="-420262">
              <a:lnSpc>
                <a:spcPts val="5255"/>
              </a:lnSpc>
              <a:buFont typeface="Arial"/>
              <a:buChar char="•"/>
            </a:pPr>
            <a:r>
              <a:rPr lang="en-US" sz="3893" spc="233" dirty="0">
                <a:solidFill>
                  <a:srgbClr val="FFFFFF"/>
                </a:solidFill>
                <a:latin typeface="Montserrat"/>
              </a:rPr>
              <a:t>Landing Page appears</a:t>
            </a:r>
          </a:p>
          <a:p>
            <a:pPr>
              <a:lnSpc>
                <a:spcPts val="5255"/>
              </a:lnSpc>
            </a:pPr>
            <a:endParaRPr lang="en-US" sz="3893" spc="233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5255"/>
              </a:lnSpc>
            </a:pPr>
            <a:endParaRPr lang="en-US" sz="3893" spc="233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911681" y="1982599"/>
            <a:ext cx="11812641" cy="7275701"/>
          </a:xfrm>
          <a:custGeom>
            <a:avLst/>
            <a:gdLst/>
            <a:ahLst/>
            <a:cxnLst/>
            <a:rect l="l" t="t" r="r" b="b"/>
            <a:pathLst>
              <a:path w="11812641" h="7275701">
                <a:moveTo>
                  <a:pt x="0" y="0"/>
                </a:moveTo>
                <a:lnTo>
                  <a:pt x="11812641" y="0"/>
                </a:lnTo>
                <a:lnTo>
                  <a:pt x="11812641" y="7275701"/>
                </a:lnTo>
                <a:lnTo>
                  <a:pt x="0" y="7275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692706" y="533400"/>
            <a:ext cx="82505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Landing 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424955" y="1669790"/>
            <a:ext cx="11326551" cy="8260718"/>
          </a:xfrm>
          <a:custGeom>
            <a:avLst/>
            <a:gdLst/>
            <a:ahLst/>
            <a:cxnLst/>
            <a:rect l="l" t="t" r="r" b="b"/>
            <a:pathLst>
              <a:path w="11326551" h="8260718">
                <a:moveTo>
                  <a:pt x="0" y="0"/>
                </a:moveTo>
                <a:lnTo>
                  <a:pt x="11326550" y="0"/>
                </a:lnTo>
                <a:lnTo>
                  <a:pt x="11326550" y="8260717"/>
                </a:lnTo>
                <a:lnTo>
                  <a:pt x="0" y="8260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692706" y="533400"/>
            <a:ext cx="82505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Admin's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829542" y="1695062"/>
            <a:ext cx="9976918" cy="8331241"/>
          </a:xfrm>
          <a:custGeom>
            <a:avLst/>
            <a:gdLst/>
            <a:ahLst/>
            <a:cxnLst/>
            <a:rect l="l" t="t" r="r" b="b"/>
            <a:pathLst>
              <a:path w="9976918" h="8331241">
                <a:moveTo>
                  <a:pt x="0" y="0"/>
                </a:moveTo>
                <a:lnTo>
                  <a:pt x="9976919" y="0"/>
                </a:lnTo>
                <a:lnTo>
                  <a:pt x="9976919" y="8331241"/>
                </a:lnTo>
                <a:lnTo>
                  <a:pt x="0" y="8331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692706" y="533400"/>
            <a:ext cx="82505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User's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57176" y="-908500"/>
            <a:ext cx="8064289" cy="12103999"/>
          </a:xfrm>
          <a:custGeom>
            <a:avLst/>
            <a:gdLst/>
            <a:ahLst/>
            <a:cxnLst/>
            <a:rect l="l" t="t" r="r" b="b"/>
            <a:pathLst>
              <a:path w="8064289" h="12103999">
                <a:moveTo>
                  <a:pt x="0" y="0"/>
                </a:moveTo>
                <a:lnTo>
                  <a:pt x="8064290" y="0"/>
                </a:lnTo>
                <a:lnTo>
                  <a:pt x="8064290" y="12104000"/>
                </a:lnTo>
                <a:lnTo>
                  <a:pt x="0" y="1210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90" r="-1239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144000" y="876300"/>
            <a:ext cx="7830114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"/>
              </a:rPr>
              <a:t>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25501" y="3153740"/>
            <a:ext cx="9808945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 dirty="0">
                <a:solidFill>
                  <a:srgbClr val="000000"/>
                </a:solidFill>
                <a:latin typeface="Montserrat Medium"/>
              </a:rPr>
              <a:t>Machine learning can also enhance anomaly detection for security purposes.</a:t>
            </a:r>
          </a:p>
          <a:p>
            <a:pPr marL="456811" lvl="1">
              <a:lnSpc>
                <a:spcPts val="4781"/>
              </a:lnSpc>
            </a:pPr>
            <a:endParaRPr lang="en-US" sz="4231" spc="-148" dirty="0">
              <a:solidFill>
                <a:srgbClr val="000000"/>
              </a:solidFill>
              <a:latin typeface="Montserrat Medium"/>
            </a:endParaRPr>
          </a:p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 dirty="0">
                <a:solidFill>
                  <a:srgbClr val="000000"/>
                </a:solidFill>
                <a:latin typeface="Montserrat Medium"/>
              </a:rPr>
              <a:t>Expand Asset Types</a:t>
            </a:r>
          </a:p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endParaRPr lang="en-US" sz="4231" spc="-148" dirty="0">
              <a:solidFill>
                <a:srgbClr val="000000"/>
              </a:solidFill>
              <a:latin typeface="Montserrat Medium"/>
            </a:endParaRPr>
          </a:p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 dirty="0">
                <a:solidFill>
                  <a:srgbClr val="000000"/>
                </a:solidFill>
                <a:latin typeface="Montserrat Medium"/>
              </a:rPr>
              <a:t>Feedback Mechanism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519518" y="8877959"/>
            <a:ext cx="2417247" cy="3026207"/>
          </a:xfrm>
          <a:custGeom>
            <a:avLst/>
            <a:gdLst/>
            <a:ahLst/>
            <a:cxnLst/>
            <a:rect l="l" t="t" r="r" b="b"/>
            <a:pathLst>
              <a:path w="2417247" h="3026207">
                <a:moveTo>
                  <a:pt x="0" y="0"/>
                </a:moveTo>
                <a:lnTo>
                  <a:pt x="2417246" y="0"/>
                </a:lnTo>
                <a:lnTo>
                  <a:pt x="2417246" y="3026206"/>
                </a:lnTo>
                <a:lnTo>
                  <a:pt x="0" y="302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977530" y="-1286370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2" y="0"/>
                </a:lnTo>
                <a:lnTo>
                  <a:pt x="2832552" y="2588549"/>
                </a:lnTo>
                <a:lnTo>
                  <a:pt x="0" y="25885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346052" y="-689971"/>
            <a:ext cx="3001354" cy="2584054"/>
          </a:xfrm>
          <a:custGeom>
            <a:avLst/>
            <a:gdLst/>
            <a:ahLst/>
            <a:cxnLst/>
            <a:rect l="l" t="t" r="r" b="b"/>
            <a:pathLst>
              <a:path w="3001354" h="2584054">
                <a:moveTo>
                  <a:pt x="0" y="0"/>
                </a:moveTo>
                <a:lnTo>
                  <a:pt x="3001355" y="0"/>
                </a:lnTo>
                <a:lnTo>
                  <a:pt x="3001355" y="2584053"/>
                </a:lnTo>
                <a:lnTo>
                  <a:pt x="0" y="2584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670189" y="8779896"/>
            <a:ext cx="2906484" cy="3014207"/>
          </a:xfrm>
          <a:custGeom>
            <a:avLst/>
            <a:gdLst/>
            <a:ahLst/>
            <a:cxnLst/>
            <a:rect l="l" t="t" r="r" b="b"/>
            <a:pathLst>
              <a:path w="2906484" h="3014207">
                <a:moveTo>
                  <a:pt x="0" y="0"/>
                </a:moveTo>
                <a:lnTo>
                  <a:pt x="2906485" y="0"/>
                </a:lnTo>
                <a:lnTo>
                  <a:pt x="2906485" y="3014208"/>
                </a:lnTo>
                <a:lnTo>
                  <a:pt x="0" y="30142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259300" y="5033991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313073" y="-1659845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3044371" y="8566988"/>
            <a:ext cx="2741722" cy="2626777"/>
          </a:xfrm>
          <a:custGeom>
            <a:avLst/>
            <a:gdLst/>
            <a:ahLst/>
            <a:cxnLst/>
            <a:rect l="l" t="t" r="r" b="b"/>
            <a:pathLst>
              <a:path w="2741722" h="2626777">
                <a:moveTo>
                  <a:pt x="0" y="0"/>
                </a:moveTo>
                <a:lnTo>
                  <a:pt x="2741722" y="0"/>
                </a:lnTo>
                <a:lnTo>
                  <a:pt x="2741722" y="2626777"/>
                </a:lnTo>
                <a:lnTo>
                  <a:pt x="0" y="26267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2097645" y="3518455"/>
            <a:ext cx="3427404" cy="3031072"/>
          </a:xfrm>
          <a:custGeom>
            <a:avLst/>
            <a:gdLst/>
            <a:ahLst/>
            <a:cxnLst/>
            <a:rect l="l" t="t" r="r" b="b"/>
            <a:pathLst>
              <a:path w="3427404" h="3031072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916995" y="7470165"/>
            <a:ext cx="3227941" cy="3676843"/>
          </a:xfrm>
          <a:custGeom>
            <a:avLst/>
            <a:gdLst/>
            <a:ahLst/>
            <a:cxnLst/>
            <a:rect l="l" t="t" r="r" b="b"/>
            <a:pathLst>
              <a:path w="3227941" h="3676843">
                <a:moveTo>
                  <a:pt x="0" y="0"/>
                </a:moveTo>
                <a:lnTo>
                  <a:pt x="3227941" y="0"/>
                </a:lnTo>
                <a:lnTo>
                  <a:pt x="3227941" y="3676843"/>
                </a:lnTo>
                <a:lnTo>
                  <a:pt x="0" y="36768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6858779" y="8450325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-916995" y="-985177"/>
            <a:ext cx="2636713" cy="3573727"/>
          </a:xfrm>
          <a:custGeom>
            <a:avLst/>
            <a:gdLst/>
            <a:ahLst/>
            <a:cxnLst/>
            <a:rect l="l" t="t" r="r" b="b"/>
            <a:pathLst>
              <a:path w="2636713" h="3573727">
                <a:moveTo>
                  <a:pt x="0" y="0"/>
                </a:moveTo>
                <a:lnTo>
                  <a:pt x="2636712" y="0"/>
                </a:lnTo>
                <a:lnTo>
                  <a:pt x="2636712" y="3573726"/>
                </a:lnTo>
                <a:lnTo>
                  <a:pt x="0" y="35737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3202548" y="9200929"/>
            <a:ext cx="3030355" cy="2380266"/>
          </a:xfrm>
          <a:custGeom>
            <a:avLst/>
            <a:gdLst/>
            <a:ahLst/>
            <a:cxnLst/>
            <a:rect l="l" t="t" r="r" b="b"/>
            <a:pathLst>
              <a:path w="3030355" h="2380266">
                <a:moveTo>
                  <a:pt x="0" y="0"/>
                </a:moveTo>
                <a:lnTo>
                  <a:pt x="3030356" y="0"/>
                </a:lnTo>
                <a:lnTo>
                  <a:pt x="3030356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8074943" y="-1400144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7487449" y="2460237"/>
            <a:ext cx="2055840" cy="2573754"/>
          </a:xfrm>
          <a:custGeom>
            <a:avLst/>
            <a:gdLst/>
            <a:ahLst/>
            <a:cxnLst/>
            <a:rect l="l" t="t" r="r" b="b"/>
            <a:pathLst>
              <a:path w="2055840" h="2573754">
                <a:moveTo>
                  <a:pt x="0" y="0"/>
                </a:moveTo>
                <a:lnTo>
                  <a:pt x="2055840" y="0"/>
                </a:lnTo>
                <a:lnTo>
                  <a:pt x="2055840" y="2573754"/>
                </a:lnTo>
                <a:lnTo>
                  <a:pt x="0" y="257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0803607" y="-1810090"/>
            <a:ext cx="1848187" cy="3014305"/>
          </a:xfrm>
          <a:custGeom>
            <a:avLst/>
            <a:gdLst/>
            <a:ahLst/>
            <a:cxnLst/>
            <a:rect l="l" t="t" r="r" b="b"/>
            <a:pathLst>
              <a:path w="1848187" h="3014305">
                <a:moveTo>
                  <a:pt x="0" y="0"/>
                </a:moveTo>
                <a:lnTo>
                  <a:pt x="1848187" y="0"/>
                </a:lnTo>
                <a:lnTo>
                  <a:pt x="1848187" y="3014305"/>
                </a:lnTo>
                <a:lnTo>
                  <a:pt x="0" y="30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5879026" y="-985177"/>
            <a:ext cx="1464000" cy="2189392"/>
          </a:xfrm>
          <a:custGeom>
            <a:avLst/>
            <a:gdLst/>
            <a:ahLst/>
            <a:cxnLst/>
            <a:rect l="l" t="t" r="r" b="b"/>
            <a:pathLst>
              <a:path w="1464000" h="2189392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3578707" y="2843328"/>
            <a:ext cx="11130587" cy="241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62"/>
              </a:lnSpc>
              <a:spcBef>
                <a:spcPct val="0"/>
              </a:spcBef>
            </a:pPr>
            <a:r>
              <a:rPr lang="en-US" sz="14450" spc="-505">
                <a:solidFill>
                  <a:srgbClr val="FFFFFF"/>
                </a:solidFill>
                <a:latin typeface="Agrandir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151</Words>
  <Application>Microsoft Office PowerPoint</Application>
  <PresentationFormat>Custom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Agrandir Medium</vt:lpstr>
      <vt:lpstr>Agrandir Bold</vt:lpstr>
      <vt:lpstr>Arial</vt:lpstr>
      <vt:lpstr>Calibri</vt:lpstr>
      <vt:lpstr>Montserrat Medium</vt:lpstr>
      <vt:lpstr>Montserrat</vt:lpstr>
      <vt:lpstr>Agrandir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Asset Management:</dc:title>
  <cp:lastModifiedBy>Muskan Bansal</cp:lastModifiedBy>
  <cp:revision>4</cp:revision>
  <dcterms:created xsi:type="dcterms:W3CDTF">2006-08-16T00:00:00Z</dcterms:created>
  <dcterms:modified xsi:type="dcterms:W3CDTF">2023-09-14T14:36:17Z</dcterms:modified>
  <dc:identifier>DAFubVIBLDI</dc:identifier>
</cp:coreProperties>
</file>